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3"/>
  </p:notes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4630400" cy="8229600"/>
  <p:notesSz cx="8229600" cy="14630400"/>
  <p:embeddedFontLst>
    <p:embeddedFont>
      <p:font typeface="Bookman Old Style" panose="02050604050505020204" pitchFamily="18" charset="0"/>
      <p:regular r:id="rId14"/>
      <p:bold r:id="rId15"/>
      <p:italic r:id="rId16"/>
      <p:boldItalic r:id="rId17"/>
    </p:embeddedFont>
    <p:embeddedFont>
      <p:font typeface="Lora" pitchFamily="2" charset="0"/>
      <p:regular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  <p:embeddedFont>
      <p:font typeface="Source Sans 3" panose="020B0604020202020204" charset="0"/>
      <p:regular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601" autoAdjust="0"/>
    <p:restoredTop sz="94610"/>
  </p:normalViewPr>
  <p:slideViewPr>
    <p:cSldViewPr snapToGrid="0" snapToObjects="1">
      <p:cViewPr varScale="1">
        <p:scale>
          <a:sx n="60" d="100"/>
          <a:sy n="60" d="100"/>
        </p:scale>
        <p:origin x="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5113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4323" y="1346836"/>
            <a:ext cx="10801754" cy="2865120"/>
          </a:xfrm>
        </p:spPr>
        <p:txBody>
          <a:bodyPr anchor="b">
            <a:normAutofit/>
          </a:bodyPr>
          <a:lstStyle>
            <a:lvl1pPr algn="ctr">
              <a:defRPr sz="57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14323" y="4322446"/>
            <a:ext cx="10801754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51751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7" y="5147247"/>
            <a:ext cx="12441077" cy="983226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96567" y="745586"/>
            <a:ext cx="12441077" cy="4055682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4" y="6130474"/>
            <a:ext cx="12439198" cy="818966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3316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4" y="731521"/>
            <a:ext cx="12424514" cy="4109831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5" y="5045784"/>
            <a:ext cx="12424513" cy="1910623"/>
          </a:xfrm>
        </p:spPr>
        <p:txBody>
          <a:bodyPr anchor="ctr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82812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455" y="731520"/>
            <a:ext cx="11163302" cy="3591485"/>
          </a:xfrm>
        </p:spPr>
        <p:txBody>
          <a:bodyPr anchor="ctr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2064773" y="4332039"/>
            <a:ext cx="10502759" cy="512174"/>
          </a:xfrm>
        </p:spPr>
        <p:txBody>
          <a:bodyPr anchor="t">
            <a:normAutofit/>
          </a:bodyPr>
          <a:lstStyle>
            <a:lvl1pPr marL="0" indent="0" algn="r">
              <a:buNone/>
              <a:defRPr sz="168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045785"/>
            <a:ext cx="12424514" cy="190365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3934" y="88228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789547" y="3566512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273164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68" y="2552331"/>
            <a:ext cx="12426392" cy="3014202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5580667"/>
            <a:ext cx="12424516" cy="1368773"/>
          </a:xfrm>
        </p:spPr>
        <p:txBody>
          <a:bodyPr anchor="t"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1456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096553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6553" y="2505983"/>
            <a:ext cx="3958747" cy="987966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096553" y="3493949"/>
            <a:ext cx="3958747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3853" y="2505984"/>
            <a:ext cx="3958270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5333854" y="3493949"/>
            <a:ext cx="3959785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7958" y="2505984"/>
            <a:ext cx="3949453" cy="98796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88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9571616" y="3493949"/>
            <a:ext cx="3949453" cy="3455491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90793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096554" y="731520"/>
            <a:ext cx="12424514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096555" y="5035079"/>
            <a:ext cx="3958746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10424" y="2758784"/>
            <a:ext cx="352806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096555" y="5726593"/>
            <a:ext cx="3958746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31242" y="5035079"/>
            <a:ext cx="39587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5482796" y="2758784"/>
            <a:ext cx="3516630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5329618" y="5726592"/>
            <a:ext cx="3960403" cy="1222846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9568108" y="5035079"/>
            <a:ext cx="3947880" cy="69151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9783364" y="2758784"/>
            <a:ext cx="3518536" cy="18288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9567957" y="5726594"/>
            <a:ext cx="3953110" cy="1222844"/>
          </a:xfrm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64577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83995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1" y="731520"/>
            <a:ext cx="3051188" cy="621792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6553" y="731520"/>
            <a:ext cx="9190446" cy="621792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60196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9470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2807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117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01053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61824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3249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2481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18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80390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9577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8719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093" y="788672"/>
            <a:ext cx="11680214" cy="3423284"/>
          </a:xfrm>
        </p:spPr>
        <p:txBody>
          <a:bodyPr anchor="b">
            <a:normAutofit/>
          </a:bodyPr>
          <a:lstStyle>
            <a:lvl1pPr>
              <a:defRPr sz="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093" y="4322446"/>
            <a:ext cx="11680214" cy="1800224"/>
          </a:xfrm>
        </p:spPr>
        <p:txBody>
          <a:bodyPr/>
          <a:lstStyle>
            <a:lvl1pPr marL="0" indent="0" algn="ctr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153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6554" y="2505984"/>
            <a:ext cx="612720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8084" y="2505984"/>
            <a:ext cx="6112985" cy="4443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3522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6555" y="731520"/>
            <a:ext cx="12424513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165" y="2505984"/>
            <a:ext cx="5855039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6554" y="3494678"/>
            <a:ext cx="6128650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2404" y="2505984"/>
            <a:ext cx="5838665" cy="988694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1" y="3494678"/>
            <a:ext cx="6114428" cy="34547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6078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09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064406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4" y="731520"/>
            <a:ext cx="4718684" cy="2834640"/>
          </a:xfrm>
        </p:spPr>
        <p:txBody>
          <a:bodyPr anchor="b">
            <a:normAutofit/>
          </a:bodyPr>
          <a:lstStyle>
            <a:lvl1pPr>
              <a:defRPr sz="3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3677" y="731520"/>
            <a:ext cx="7427390" cy="62179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0674" y="3566161"/>
            <a:ext cx="4718684" cy="3383279"/>
          </a:xfrm>
        </p:spPr>
        <p:txBody>
          <a:bodyPr/>
          <a:lstStyle>
            <a:lvl1pPr marL="0" indent="0" algn="ctr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52972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0673" y="731520"/>
            <a:ext cx="7115728" cy="2834640"/>
          </a:xfrm>
        </p:spPr>
        <p:txBody>
          <a:bodyPr anchor="b">
            <a:normAutofit/>
          </a:bodyPr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909765" y="910657"/>
            <a:ext cx="3906427" cy="5859646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6553" y="3566160"/>
            <a:ext cx="7121940" cy="338328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25179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6555" y="731521"/>
            <a:ext cx="12424513" cy="1591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6554" y="2515277"/>
            <a:ext cx="12424514" cy="4434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4483" y="705993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6553" y="7059931"/>
            <a:ext cx="8007438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616814" y="7059931"/>
            <a:ext cx="904254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0483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sldNum="0" hdr="0" ftr="0" dt="0"/>
  <p:txStyles>
    <p:titleStyle>
      <a:lvl1pPr algn="ctr" defTabSz="1097280" rtl="0" eaLnBrk="1" latinLnBrk="0" hangingPunct="1">
        <a:lnSpc>
          <a:spcPct val="90000"/>
        </a:lnSpc>
        <a:spcBef>
          <a:spcPct val="0"/>
        </a:spcBef>
        <a:buNone/>
        <a:defRPr sz="408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120000"/>
        </a:lnSpc>
        <a:spcBef>
          <a:spcPts val="6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B7F196-3165-69C2-5520-572DAE84C927}"/>
              </a:ext>
            </a:extLst>
          </p:cNvPr>
          <p:cNvSpPr txBox="1"/>
          <p:nvPr/>
        </p:nvSpPr>
        <p:spPr>
          <a:xfrm>
            <a:off x="3371150" y="1562986"/>
            <a:ext cx="7678705" cy="8016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5500"/>
              </a:lnSpc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</a:rPr>
              <a:t>Summer </a:t>
            </a:r>
            <a:r>
              <a:rPr lang="en-US" sz="6000" dirty="0">
                <a:solidFill>
                  <a:srgbClr val="F98AC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Internship</a:t>
            </a:r>
            <a:r>
              <a:rPr lang="en-US" sz="4400" dirty="0">
                <a:solidFill>
                  <a:srgbClr val="F98AC7"/>
                </a:solidFill>
                <a:latin typeface="Lora" pitchFamily="34" charset="0"/>
              </a:rPr>
              <a:t> Project</a:t>
            </a:r>
            <a:endParaRPr lang="en-IN" sz="4400" dirty="0">
              <a:solidFill>
                <a:srgbClr val="F98AC7"/>
              </a:solidFill>
              <a:latin typeface="Lor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18847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9366" y="613291"/>
            <a:ext cx="4393287" cy="429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Findings and Interpretation</a:t>
            </a:r>
            <a:endParaRPr lang="en-US" sz="2700" dirty="0"/>
          </a:p>
        </p:txBody>
      </p:sp>
      <p:sp>
        <p:nvSpPr>
          <p:cNvPr id="4" name="Text 1"/>
          <p:cNvSpPr/>
          <p:nvPr/>
        </p:nvSpPr>
        <p:spPr>
          <a:xfrm>
            <a:off x="639366" y="1317069"/>
            <a:ext cx="7865269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implemented route optimization system yielded substantial improvements across critical operational metrics, confirming the power of AI in transforming logistics.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9366" y="2198251"/>
            <a:ext cx="2469475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28-35%</a:t>
            </a:r>
            <a:endParaRPr lang="en-US" sz="4700" dirty="0"/>
          </a:p>
        </p:txBody>
      </p:sp>
      <p:sp>
        <p:nvSpPr>
          <p:cNvPr id="6" name="Text 3"/>
          <p:cNvSpPr/>
          <p:nvPr/>
        </p:nvSpPr>
        <p:spPr>
          <a:xfrm>
            <a:off x="799505" y="3029307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 Saved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39366" y="3407450"/>
            <a:ext cx="24694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Reduction in overall travel time per delivery.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3337203" y="2198251"/>
            <a:ext cx="2469475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20%</a:t>
            </a:r>
            <a:endParaRPr lang="en-US" sz="4700" dirty="0"/>
          </a:p>
        </p:txBody>
      </p:sp>
      <p:sp>
        <p:nvSpPr>
          <p:cNvPr id="9" name="Text 6"/>
          <p:cNvSpPr/>
          <p:nvPr/>
        </p:nvSpPr>
        <p:spPr>
          <a:xfrm>
            <a:off x="3497342" y="3029307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Fuel Savings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3337203" y="3407450"/>
            <a:ext cx="2469475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Decreased fuel consumption per delivery cycle, leading to cost reduction.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6035040" y="2198251"/>
            <a:ext cx="2469475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&lt; 5%</a:t>
            </a:r>
            <a:endParaRPr lang="en-US" sz="4700" dirty="0"/>
          </a:p>
        </p:txBody>
      </p:sp>
      <p:sp>
        <p:nvSpPr>
          <p:cNvPr id="12" name="Text 9"/>
          <p:cNvSpPr/>
          <p:nvPr/>
        </p:nvSpPr>
        <p:spPr>
          <a:xfrm>
            <a:off x="6195179" y="3029307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Route Deviation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035040" y="3407450"/>
            <a:ext cx="24694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accuracy in projected versus actual routes.</a:t>
            </a:r>
            <a:endParaRPr lang="en-US" sz="1400" dirty="0"/>
          </a:p>
        </p:txBody>
      </p:sp>
      <p:sp>
        <p:nvSpPr>
          <p:cNvPr id="14" name="Text 11"/>
          <p:cNvSpPr/>
          <p:nvPr/>
        </p:nvSpPr>
        <p:spPr>
          <a:xfrm>
            <a:off x="3337203" y="4740593"/>
            <a:ext cx="2469475" cy="602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700"/>
              </a:lnSpc>
              <a:buNone/>
            </a:pPr>
            <a:r>
              <a:rPr lang="en-US" sz="47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100%</a:t>
            </a:r>
            <a:endParaRPr lang="en-US" sz="4700" dirty="0"/>
          </a:p>
        </p:txBody>
      </p:sp>
      <p:sp>
        <p:nvSpPr>
          <p:cNvPr id="15" name="Text 12"/>
          <p:cNvSpPr/>
          <p:nvPr/>
        </p:nvSpPr>
        <p:spPr>
          <a:xfrm>
            <a:off x="3497342" y="5571649"/>
            <a:ext cx="214919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Sustainability Impact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3337203" y="5949791"/>
            <a:ext cx="2469475" cy="584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Reduced carbon emissions and environmental footprint.</a:t>
            </a:r>
            <a:endParaRPr lang="en-US" sz="1400" dirty="0"/>
          </a:p>
        </p:txBody>
      </p:sp>
      <p:sp>
        <p:nvSpPr>
          <p:cNvPr id="17" name="Text 14"/>
          <p:cNvSpPr/>
          <p:nvPr/>
        </p:nvSpPr>
        <p:spPr>
          <a:xfrm>
            <a:off x="639366" y="6739652"/>
            <a:ext cx="7865269" cy="8765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These gains directly translate to increased profitability and a stronger commitment to environmental responsibility for Olive Mithai Shop. The interactive dashboards also empowered management with better control and informed decision-making.</a:t>
            </a:r>
            <a:endParaRPr 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2707" y="563047"/>
            <a:ext cx="5919549" cy="472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Directions</a:t>
            </a:r>
            <a:endParaRPr lang="en-US" sz="2950" dirty="0"/>
          </a:p>
        </p:txBody>
      </p:sp>
      <p:sp>
        <p:nvSpPr>
          <p:cNvPr id="3" name="Text 1"/>
          <p:cNvSpPr/>
          <p:nvPr/>
        </p:nvSpPr>
        <p:spPr>
          <a:xfrm>
            <a:off x="702707" y="1437084"/>
            <a:ext cx="13224986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project successfully delivered a transformative AI-driven route optimization model. It not only met but exceeded expectations, showcasing the immense potential of integrating data analytics, visualization, and AI in logistics.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702707" y="2380893"/>
            <a:ext cx="28347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Achievements: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02707" y="3036332"/>
            <a:ext cx="1322498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Up to </a:t>
            </a:r>
            <a:r>
              <a:rPr lang="en-US" sz="15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35% faster deliveries</a:t>
            </a: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and </a:t>
            </a:r>
            <a:r>
              <a:rPr lang="en-US" sz="1550" dirty="0">
                <a:solidFill>
                  <a:srgbClr val="F98AC7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20% cost savings</a:t>
            </a: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702707" y="3427928"/>
            <a:ext cx="1322498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Demonstrated the power of AI for small and medium businesses.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702707" y="3819525"/>
            <a:ext cx="13224986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Hands-on experience with Flask, APIs, and dashboard design.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702707" y="4441984"/>
            <a:ext cx="47981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Recommendations for Future Scope: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702707" y="5097423"/>
            <a:ext cx="6512123" cy="1184196"/>
          </a:xfrm>
          <a:prstGeom prst="roundRect">
            <a:avLst>
              <a:gd name="adj" fmla="val 2544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26306" y="5321022"/>
            <a:ext cx="3157657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Traffic Integration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26306" y="5736669"/>
            <a:ext cx="6064925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dynamic route adjustments.</a:t>
            </a:r>
            <a:endParaRPr lang="en-US" sz="1550" dirty="0"/>
          </a:p>
        </p:txBody>
      </p:sp>
      <p:sp>
        <p:nvSpPr>
          <p:cNvPr id="12" name="Shape 10"/>
          <p:cNvSpPr/>
          <p:nvPr/>
        </p:nvSpPr>
        <p:spPr>
          <a:xfrm>
            <a:off x="7415570" y="5097423"/>
            <a:ext cx="6512123" cy="1184196"/>
          </a:xfrm>
          <a:prstGeom prst="roundRect">
            <a:avLst>
              <a:gd name="adj" fmla="val 2544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639169" y="5321022"/>
            <a:ext cx="281225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Driver Mobile Application</a:t>
            </a:r>
            <a:endParaRPr lang="en-US" sz="1850" dirty="0"/>
          </a:p>
        </p:txBody>
      </p:sp>
      <p:sp>
        <p:nvSpPr>
          <p:cNvPr id="14" name="Text 12"/>
          <p:cNvSpPr/>
          <p:nvPr/>
        </p:nvSpPr>
        <p:spPr>
          <a:xfrm>
            <a:off x="7639169" y="5736669"/>
            <a:ext cx="6064925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navigation and tracking.</a:t>
            </a:r>
            <a:endParaRPr lang="en-US" sz="1550" dirty="0"/>
          </a:p>
        </p:txBody>
      </p:sp>
      <p:sp>
        <p:nvSpPr>
          <p:cNvPr id="15" name="Shape 13"/>
          <p:cNvSpPr/>
          <p:nvPr/>
        </p:nvSpPr>
        <p:spPr>
          <a:xfrm>
            <a:off x="702707" y="6482358"/>
            <a:ext cx="6512123" cy="1184196"/>
          </a:xfrm>
          <a:prstGeom prst="roundRect">
            <a:avLst>
              <a:gd name="adj" fmla="val 2544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926306" y="6705957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Predictive Analytics</a:t>
            </a:r>
            <a:endParaRPr lang="en-US" sz="1850" dirty="0"/>
          </a:p>
        </p:txBody>
      </p:sp>
      <p:sp>
        <p:nvSpPr>
          <p:cNvPr id="17" name="Text 15"/>
          <p:cNvSpPr/>
          <p:nvPr/>
        </p:nvSpPr>
        <p:spPr>
          <a:xfrm>
            <a:off x="926306" y="7121604"/>
            <a:ext cx="6064925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seasonal demand forecasting.</a:t>
            </a:r>
            <a:endParaRPr lang="en-US" sz="1550" dirty="0"/>
          </a:p>
        </p:txBody>
      </p:sp>
      <p:sp>
        <p:nvSpPr>
          <p:cNvPr id="18" name="Shape 16"/>
          <p:cNvSpPr/>
          <p:nvPr/>
        </p:nvSpPr>
        <p:spPr>
          <a:xfrm>
            <a:off x="7415570" y="6482358"/>
            <a:ext cx="6512123" cy="1184196"/>
          </a:xfrm>
          <a:prstGeom prst="roundRect">
            <a:avLst>
              <a:gd name="adj" fmla="val 2544"/>
            </a:avLst>
          </a:prstGeom>
          <a:solidFill>
            <a:srgbClr val="252833"/>
          </a:solidFill>
          <a:ln w="22860">
            <a:solidFill>
              <a:srgbClr val="5D606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7639169" y="6705957"/>
            <a:ext cx="2362319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Cloud Migration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639169" y="7121604"/>
            <a:ext cx="6064925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For enhanced scalability and resilience.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6772" y="563526"/>
            <a:ext cx="5103627" cy="68447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76217" y="1780820"/>
            <a:ext cx="8859169" cy="1033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Data Analytics and Route Optimization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5947" y="2700100"/>
            <a:ext cx="8029829" cy="22981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Times New Roman" panose="02020603050405020304" pitchFamily="18" charset="0"/>
                <a:ea typeface="Source Sans 3" pitchFamily="34" charset="-122"/>
                <a:cs typeface="Times New Roman" panose="02020603050405020304" pitchFamily="18" charset="0"/>
              </a:rPr>
              <a:t>The project details the development and implementation of an AI-powered route optimization system, a core objective during my 6-week internship at Innodatatics Pvt. Ltd., Hyderabad. Our goal was to revolutionize delivery operations for Olive Mithai Shop, focusing on efficiency, cost reduction, and sustainability through cutting-edge data analytics and AI models.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4108" y="846874"/>
            <a:ext cx="5556647" cy="315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Times New Roman" panose="02020603050405020304" pitchFamily="18" charset="0"/>
                <a:ea typeface="Lora" pitchFamily="34" charset="-122"/>
                <a:cs typeface="Times New Roman" panose="02020603050405020304" pitchFamily="18" charset="0"/>
              </a:rPr>
              <a:t>Purpose and Importance of Route Optimization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68" y="1552140"/>
            <a:ext cx="5761811" cy="576181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366873" y="2072641"/>
            <a:ext cx="2881908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Driving Efficiency in Last-Mile Delivery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7315200" y="2582712"/>
            <a:ext cx="6682978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primary purpose of this project was to design an AI-based model that significantly enhances last-mile delivery efficiency. This system moves beyond traditional manual planning, leveraging artificial intelligence to create smarter, faster, and more reliable delivery networks.</a:t>
            </a:r>
            <a:endParaRPr lang="en-US" sz="1050" dirty="0"/>
          </a:p>
        </p:txBody>
      </p:sp>
      <p:sp>
        <p:nvSpPr>
          <p:cNvPr id="6" name="Shape 3"/>
          <p:cNvSpPr/>
          <p:nvPr/>
        </p:nvSpPr>
        <p:spPr>
          <a:xfrm>
            <a:off x="468868" y="8019217"/>
            <a:ext cx="6779300" cy="790099"/>
          </a:xfrm>
          <a:prstGeom prst="roundRect">
            <a:avLst>
              <a:gd name="adj" fmla="val 925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8019217"/>
            <a:ext cx="60960" cy="7900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63773" y="8168402"/>
            <a:ext cx="2174200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Reduced Manual Dependency</a:t>
            </a:r>
            <a:endParaRPr lang="en-US" sz="1200" dirty="0"/>
          </a:p>
        </p:txBody>
      </p:sp>
      <p:sp>
        <p:nvSpPr>
          <p:cNvPr id="9" name="Text 5"/>
          <p:cNvSpPr/>
          <p:nvPr/>
        </p:nvSpPr>
        <p:spPr>
          <a:xfrm>
            <a:off x="663773" y="8445818"/>
            <a:ext cx="643520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Minimizes human error and time spent on route planning.</a:t>
            </a:r>
            <a:endParaRPr lang="en-US" sz="1050" dirty="0"/>
          </a:p>
        </p:txBody>
      </p:sp>
      <p:sp>
        <p:nvSpPr>
          <p:cNvPr id="10" name="Shape 6"/>
          <p:cNvSpPr/>
          <p:nvPr/>
        </p:nvSpPr>
        <p:spPr>
          <a:xfrm>
            <a:off x="7382113" y="8019217"/>
            <a:ext cx="6779419" cy="790099"/>
          </a:xfrm>
          <a:prstGeom prst="roundRect">
            <a:avLst>
              <a:gd name="adj" fmla="val 925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73" y="8019217"/>
            <a:ext cx="60960" cy="790099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77018" y="8168402"/>
            <a:ext cx="1970842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Real-time Decision Making</a:t>
            </a:r>
            <a:endParaRPr lang="en-US" sz="1200" dirty="0"/>
          </a:p>
        </p:txBody>
      </p:sp>
      <p:sp>
        <p:nvSpPr>
          <p:cNvPr id="13" name="Text 8"/>
          <p:cNvSpPr/>
          <p:nvPr/>
        </p:nvSpPr>
        <p:spPr>
          <a:xfrm>
            <a:off x="7577018" y="8445818"/>
            <a:ext cx="643532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Provides instant insights for agile operational adjustments.</a:t>
            </a:r>
            <a:endParaRPr lang="en-US" sz="1050" dirty="0"/>
          </a:p>
        </p:txBody>
      </p:sp>
      <p:sp>
        <p:nvSpPr>
          <p:cNvPr id="14" name="Shape 9"/>
          <p:cNvSpPr/>
          <p:nvPr/>
        </p:nvSpPr>
        <p:spPr>
          <a:xfrm>
            <a:off x="468868" y="8943261"/>
            <a:ext cx="6779300" cy="790099"/>
          </a:xfrm>
          <a:prstGeom prst="roundRect">
            <a:avLst>
              <a:gd name="adj" fmla="val 925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628" y="8943261"/>
            <a:ext cx="60960" cy="790099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663773" y="9092446"/>
            <a:ext cx="1697831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Sustainable Operations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663773" y="9369862"/>
            <a:ext cx="6435209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Lowers fuel costs and CO₂ emissions, fostering eco-friendly logistics.</a:t>
            </a:r>
            <a:endParaRPr lang="en-US" sz="1050" dirty="0"/>
          </a:p>
        </p:txBody>
      </p:sp>
      <p:sp>
        <p:nvSpPr>
          <p:cNvPr id="18" name="Shape 12"/>
          <p:cNvSpPr/>
          <p:nvPr/>
        </p:nvSpPr>
        <p:spPr>
          <a:xfrm>
            <a:off x="7382113" y="8943261"/>
            <a:ext cx="6779419" cy="790099"/>
          </a:xfrm>
          <a:prstGeom prst="roundRect">
            <a:avLst>
              <a:gd name="adj" fmla="val 9259"/>
            </a:avLst>
          </a:prstGeom>
          <a:solidFill>
            <a:srgbClr val="252833"/>
          </a:solidFill>
          <a:ln w="15240">
            <a:solidFill>
              <a:srgbClr val="5D606B"/>
            </a:solidFill>
            <a:prstDash val="solid"/>
          </a:ln>
        </p:spPr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873" y="8943261"/>
            <a:ext cx="60960" cy="790099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577018" y="9092446"/>
            <a:ext cx="1576030" cy="1970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AI-Driven Logistics</a:t>
            </a:r>
            <a:endParaRPr lang="en-US" sz="1200" dirty="0"/>
          </a:p>
        </p:txBody>
      </p:sp>
      <p:sp>
        <p:nvSpPr>
          <p:cNvPr id="21" name="Text 14"/>
          <p:cNvSpPr/>
          <p:nvPr/>
        </p:nvSpPr>
        <p:spPr>
          <a:xfrm>
            <a:off x="7577018" y="9369862"/>
            <a:ext cx="6435328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Pioneers advanced AI applications within retail and logistics.</a:t>
            </a:r>
            <a:endParaRPr lang="en-US" sz="10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776883"/>
            <a:ext cx="9633347" cy="5632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Client Requirements: A Data-Driven Approach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837724" y="1818918"/>
            <a:ext cx="12954952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client, Olive Mithai Shop, required a robust, data-driven system to transform their delivery operations. The specifications demanded both precision and interactivity, setting a high bar for our AI solution.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3093482"/>
            <a:ext cx="300716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Coordinate Integration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3589020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Ability to read and process customer and store coordinates accurately.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4151233" y="3093482"/>
            <a:ext cx="3014305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Realistic Route Generation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151233" y="3940969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Generate routes accounting for real-world speed limits and road conditions.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464743" y="3093482"/>
            <a:ext cx="287488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Flask Web Application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464743" y="3589020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 distance and delivery time via a user-friendly web interface.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10778252" y="3093482"/>
            <a:ext cx="3014424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Interactive Route Maps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0778252" y="3940969"/>
            <a:ext cx="301442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Visualize routes with interactive mapping and real-time traffic awareness.</a:t>
            </a:r>
            <a:endParaRPr lang="en-US" sz="1850" dirty="0"/>
          </a:p>
        </p:txBody>
      </p:sp>
      <p:sp>
        <p:nvSpPr>
          <p:cNvPr id="12" name="Text 10"/>
          <p:cNvSpPr/>
          <p:nvPr/>
        </p:nvSpPr>
        <p:spPr>
          <a:xfrm>
            <a:off x="837724" y="5808107"/>
            <a:ext cx="28952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Analytical Dashboards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837724" y="6303645"/>
            <a:ext cx="301430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Create insightful combo charts for comprehensive performance analytics.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09203" y="659130"/>
            <a:ext cx="4655225" cy="351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and Development Process</a:t>
            </a:r>
            <a:endParaRPr lang="en-US" sz="2200" dirty="0"/>
          </a:p>
        </p:txBody>
      </p:sp>
      <p:sp>
        <p:nvSpPr>
          <p:cNvPr id="4" name="Text 1"/>
          <p:cNvSpPr/>
          <p:nvPr/>
        </p:nvSpPr>
        <p:spPr>
          <a:xfrm>
            <a:off x="6009203" y="1234678"/>
            <a:ext cx="8098393" cy="4781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development journey was a blend of self-directed learning, AI assistance, expert mentorship, and academic grounding. This multi-faceted approach ensured the creation of a robust and intelligent route optimization model.</a:t>
            </a:r>
            <a:endParaRPr lang="en-US" sz="1150" dirty="0"/>
          </a:p>
        </p:txBody>
      </p:sp>
      <p:sp>
        <p:nvSpPr>
          <p:cNvPr id="5" name="Shape 2"/>
          <p:cNvSpPr/>
          <p:nvPr/>
        </p:nvSpPr>
        <p:spPr>
          <a:xfrm>
            <a:off x="6009203" y="2104906"/>
            <a:ext cx="8098393" cy="1086326"/>
          </a:xfrm>
          <a:prstGeom prst="roundRect">
            <a:avLst>
              <a:gd name="adj" fmla="val 6734"/>
            </a:avLst>
          </a:prstGeom>
          <a:solidFill>
            <a:srgbClr val="252833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3" y="2089666"/>
            <a:ext cx="8098393" cy="60960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4" y="1880830"/>
            <a:ext cx="448151" cy="448151"/>
          </a:xfrm>
          <a:prstGeom prst="rect">
            <a:avLst/>
          </a:prstGeom>
        </p:spPr>
      </p:pic>
      <p:pic>
        <p:nvPicPr>
          <p:cNvPr id="8" name="Image 3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68746" y="2015252"/>
            <a:ext cx="179189" cy="179189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173748" y="2478405"/>
            <a:ext cx="1757601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YouTube Tutorials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6173748" y="2787610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Leveraged practical demonstrations for OpenRouteService API and dashboard design.</a:t>
            </a:r>
            <a:endParaRPr lang="en-US" sz="1150" dirty="0"/>
          </a:p>
        </p:txBody>
      </p:sp>
      <p:sp>
        <p:nvSpPr>
          <p:cNvPr id="11" name="Shape 5"/>
          <p:cNvSpPr/>
          <p:nvPr/>
        </p:nvSpPr>
        <p:spPr>
          <a:xfrm>
            <a:off x="6009203" y="3564612"/>
            <a:ext cx="8098393" cy="1086326"/>
          </a:xfrm>
          <a:prstGeom prst="roundRect">
            <a:avLst>
              <a:gd name="adj" fmla="val 6734"/>
            </a:avLst>
          </a:prstGeom>
          <a:solidFill>
            <a:srgbClr val="252833"/>
          </a:solidFill>
          <a:ln/>
        </p:spPr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3" y="3549372"/>
            <a:ext cx="8098393" cy="60960"/>
          </a:xfrm>
          <a:prstGeom prst="rect">
            <a:avLst/>
          </a:prstGeom>
        </p:spPr>
      </p:pic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4" y="3340537"/>
            <a:ext cx="448151" cy="448151"/>
          </a:xfrm>
          <a:prstGeom prst="rect">
            <a:avLst/>
          </a:prstGeom>
        </p:spPr>
      </p:pic>
      <p:pic>
        <p:nvPicPr>
          <p:cNvPr id="14" name="Image 6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68746" y="3474958"/>
            <a:ext cx="179189" cy="179189"/>
          </a:xfrm>
          <a:prstGeom prst="rect">
            <a:avLst/>
          </a:prstGeom>
        </p:spPr>
      </p:pic>
      <p:sp>
        <p:nvSpPr>
          <p:cNvPr id="15" name="Text 6"/>
          <p:cNvSpPr/>
          <p:nvPr/>
        </p:nvSpPr>
        <p:spPr>
          <a:xfrm>
            <a:off x="6173748" y="3938111"/>
            <a:ext cx="2534722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 Tools (ChatGPT &amp; Claude.AI)</a:t>
            </a:r>
            <a:endParaRPr lang="en-US" sz="1350" dirty="0"/>
          </a:p>
        </p:txBody>
      </p:sp>
      <p:sp>
        <p:nvSpPr>
          <p:cNvPr id="16" name="Text 7"/>
          <p:cNvSpPr/>
          <p:nvPr/>
        </p:nvSpPr>
        <p:spPr>
          <a:xfrm>
            <a:off x="6173748" y="4247317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Utilized for debugging complex code, optimizing algorithms, and enhancing accuracy.</a:t>
            </a:r>
            <a:endParaRPr lang="en-US" sz="1150" dirty="0"/>
          </a:p>
        </p:txBody>
      </p:sp>
      <p:sp>
        <p:nvSpPr>
          <p:cNvPr id="17" name="Shape 8"/>
          <p:cNvSpPr/>
          <p:nvPr/>
        </p:nvSpPr>
        <p:spPr>
          <a:xfrm>
            <a:off x="6009203" y="5024318"/>
            <a:ext cx="8098393" cy="1086326"/>
          </a:xfrm>
          <a:prstGeom prst="roundRect">
            <a:avLst>
              <a:gd name="adj" fmla="val 6734"/>
            </a:avLst>
          </a:prstGeom>
          <a:solidFill>
            <a:srgbClr val="252833"/>
          </a:solidFill>
          <a:ln/>
        </p:spPr>
      </p:sp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3" y="5009078"/>
            <a:ext cx="8098393" cy="6096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4" y="4800243"/>
            <a:ext cx="448151" cy="448151"/>
          </a:xfrm>
          <a:prstGeom prst="rect">
            <a:avLst/>
          </a:prstGeom>
        </p:spPr>
      </p:pic>
      <p:pic>
        <p:nvPicPr>
          <p:cNvPr id="20" name="Image 9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8746" y="4934664"/>
            <a:ext cx="179189" cy="179189"/>
          </a:xfrm>
          <a:prstGeom prst="rect">
            <a:avLst/>
          </a:prstGeom>
        </p:spPr>
      </p:pic>
      <p:sp>
        <p:nvSpPr>
          <p:cNvPr id="21" name="Text 9"/>
          <p:cNvSpPr/>
          <p:nvPr/>
        </p:nvSpPr>
        <p:spPr>
          <a:xfrm>
            <a:off x="6173748" y="5397818"/>
            <a:ext cx="1757601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Mentor Feedback</a:t>
            </a:r>
            <a:endParaRPr lang="en-US" sz="1350" dirty="0"/>
          </a:p>
        </p:txBody>
      </p:sp>
      <p:sp>
        <p:nvSpPr>
          <p:cNvPr id="22" name="Text 10"/>
          <p:cNvSpPr/>
          <p:nvPr/>
        </p:nvSpPr>
        <p:spPr>
          <a:xfrm>
            <a:off x="6173748" y="5707023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Received invaluable guidance from Innodatatics experts, ensuring alignment with real-world logistics challenges.</a:t>
            </a:r>
            <a:endParaRPr lang="en-US" sz="1150" dirty="0"/>
          </a:p>
        </p:txBody>
      </p:sp>
      <p:sp>
        <p:nvSpPr>
          <p:cNvPr id="23" name="Shape 11"/>
          <p:cNvSpPr/>
          <p:nvPr/>
        </p:nvSpPr>
        <p:spPr>
          <a:xfrm>
            <a:off x="6009203" y="6484025"/>
            <a:ext cx="8098393" cy="1086326"/>
          </a:xfrm>
          <a:prstGeom prst="roundRect">
            <a:avLst>
              <a:gd name="adj" fmla="val 6734"/>
            </a:avLst>
          </a:prstGeom>
          <a:solidFill>
            <a:srgbClr val="252833"/>
          </a:solidFill>
          <a:ln/>
        </p:spPr>
      </p:sp>
      <p:pic>
        <p:nvPicPr>
          <p:cNvPr id="24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9203" y="6468785"/>
            <a:ext cx="8098393" cy="60960"/>
          </a:xfrm>
          <a:prstGeom prst="rect">
            <a:avLst/>
          </a:prstGeom>
        </p:spPr>
      </p:pic>
      <p:pic>
        <p:nvPicPr>
          <p:cNvPr id="25" name="Image 1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4324" y="6259949"/>
            <a:ext cx="448151" cy="448151"/>
          </a:xfrm>
          <a:prstGeom prst="rect">
            <a:avLst/>
          </a:prstGeom>
        </p:spPr>
      </p:pic>
      <p:pic>
        <p:nvPicPr>
          <p:cNvPr id="26" name="Image 12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68746" y="6394371"/>
            <a:ext cx="179189" cy="179189"/>
          </a:xfrm>
          <a:prstGeom prst="rect">
            <a:avLst/>
          </a:prstGeom>
        </p:spPr>
      </p:pic>
      <p:sp>
        <p:nvSpPr>
          <p:cNvPr id="27" name="Text 12"/>
          <p:cNvSpPr/>
          <p:nvPr/>
        </p:nvSpPr>
        <p:spPr>
          <a:xfrm>
            <a:off x="6173748" y="6857524"/>
            <a:ext cx="1757601" cy="219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Academic Papers</a:t>
            </a:r>
            <a:endParaRPr lang="en-US" sz="1350" dirty="0"/>
          </a:p>
        </p:txBody>
      </p:sp>
      <p:sp>
        <p:nvSpPr>
          <p:cNvPr id="28" name="Text 13"/>
          <p:cNvSpPr/>
          <p:nvPr/>
        </p:nvSpPr>
        <p:spPr>
          <a:xfrm>
            <a:off x="6173748" y="7166729"/>
            <a:ext cx="7769304" cy="239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Provided a strong theoretical foundation for delivery optimization and logistics models.</a:t>
            </a:r>
            <a:endParaRPr lang="en-US" sz="11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868" y="364450"/>
            <a:ext cx="3804761" cy="311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Software Tools and Process Flow</a:t>
            </a:r>
            <a:endParaRPr lang="en-US" sz="1950" dirty="0"/>
          </a:p>
        </p:txBody>
      </p:sp>
      <p:sp>
        <p:nvSpPr>
          <p:cNvPr id="3" name="Text 1"/>
          <p:cNvSpPr/>
          <p:nvPr/>
        </p:nvSpPr>
        <p:spPr>
          <a:xfrm>
            <a:off x="463868" y="941189"/>
            <a:ext cx="1370266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project's success hinged on a carefully selected suite of modern development tools and a streamlined workflow, ensuring efficiency from input to insight.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463868" y="1434703"/>
            <a:ext cx="187106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Tools Used</a:t>
            </a:r>
            <a:endParaRPr lang="en-US" sz="1450" dirty="0"/>
          </a:p>
        </p:txBody>
      </p:sp>
      <p:sp>
        <p:nvSpPr>
          <p:cNvPr id="5" name="Text 3"/>
          <p:cNvSpPr/>
          <p:nvPr/>
        </p:nvSpPr>
        <p:spPr>
          <a:xfrm>
            <a:off x="463868" y="1801177"/>
            <a:ext cx="6689646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Programming: Python, Flask, Pandas, JavaScript, HTML, CSS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463868" y="2059424"/>
            <a:ext cx="6689646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Visualization: Power BI, Excel</a:t>
            </a:r>
            <a:endParaRPr lang="en-US" sz="1000" dirty="0"/>
          </a:p>
        </p:txBody>
      </p:sp>
      <p:sp>
        <p:nvSpPr>
          <p:cNvPr id="7" name="Text 5"/>
          <p:cNvSpPr/>
          <p:nvPr/>
        </p:nvSpPr>
        <p:spPr>
          <a:xfrm>
            <a:off x="463868" y="2317671"/>
            <a:ext cx="6689646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Development Environment: Visual Studio Code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463868" y="2575917"/>
            <a:ext cx="6689646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650"/>
              </a:lnSpc>
              <a:buSzPct val="100000"/>
              <a:buChar char="•"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API: OpenRouteService (ORS)</a:t>
            </a:r>
            <a:endParaRPr lang="en-US" sz="10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68" y="2936915"/>
            <a:ext cx="6689646" cy="6689646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84507" y="1434703"/>
            <a:ext cx="366129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Workflow: From Input to Interactive Maps</a:t>
            </a:r>
            <a:endParaRPr lang="en-US" sz="14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4507" y="1817727"/>
            <a:ext cx="397550" cy="11430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014573" y="1950244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Input</a:t>
            </a:r>
            <a:endParaRPr lang="en-US" sz="1200" dirty="0"/>
          </a:p>
        </p:txBody>
      </p:sp>
      <p:sp>
        <p:nvSpPr>
          <p:cNvPr id="13" name="Text 9"/>
          <p:cNvSpPr/>
          <p:nvPr/>
        </p:nvSpPr>
        <p:spPr>
          <a:xfrm>
            <a:off x="8014573" y="2277666"/>
            <a:ext cx="6159579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Delivery details are entered into the system.</a:t>
            </a:r>
            <a:endParaRPr lang="en-US" sz="1000" dirty="0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222" y="2754630"/>
            <a:ext cx="397550" cy="1143000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213288" y="2887147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Route Calculation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8213288" y="3214568"/>
            <a:ext cx="5960864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Multiple potential route options are rapidly computed.</a:t>
            </a:r>
            <a:endParaRPr lang="en-US" sz="100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2057" y="3691533"/>
            <a:ext cx="397550" cy="114300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412123" y="3824049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Optimization</a:t>
            </a:r>
            <a:endParaRPr lang="en-US" sz="1200" dirty="0"/>
          </a:p>
        </p:txBody>
      </p:sp>
      <p:sp>
        <p:nvSpPr>
          <p:cNvPr id="19" name="Text 13"/>
          <p:cNvSpPr/>
          <p:nvPr/>
        </p:nvSpPr>
        <p:spPr>
          <a:xfrm>
            <a:off x="8412123" y="4151471"/>
            <a:ext cx="5762030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most efficient route is automatically generated.</a:t>
            </a:r>
            <a:endParaRPr lang="en-US" sz="10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0891" y="4628436"/>
            <a:ext cx="397550" cy="11430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8610957" y="4760952"/>
            <a:ext cx="1559243" cy="194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Display &amp; Insights</a:t>
            </a:r>
            <a:endParaRPr lang="en-US" sz="1200" dirty="0"/>
          </a:p>
        </p:txBody>
      </p:sp>
      <p:sp>
        <p:nvSpPr>
          <p:cNvPr id="22" name="Text 15"/>
          <p:cNvSpPr/>
          <p:nvPr/>
        </p:nvSpPr>
        <p:spPr>
          <a:xfrm>
            <a:off x="8610957" y="5088374"/>
            <a:ext cx="5563195" cy="2119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Interactive directions and analytical insights are presented on dashboards.</a:t>
            </a:r>
            <a:endParaRPr lang="en-US" sz="1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4831" y="436007"/>
            <a:ext cx="6814185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Research Methodology: CRISP-ML(Q) Framework</a:t>
            </a:r>
            <a:endParaRPr lang="en-US" sz="2350" dirty="0"/>
          </a:p>
        </p:txBody>
      </p:sp>
      <p:sp>
        <p:nvSpPr>
          <p:cNvPr id="3" name="Text 1"/>
          <p:cNvSpPr/>
          <p:nvPr/>
        </p:nvSpPr>
        <p:spPr>
          <a:xfrm>
            <a:off x="554831" y="1126093"/>
            <a:ext cx="13520737" cy="5074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We adopted an Applied Research approach, coupled with Quantitative Analysis, structured around the Cross-Industry Standard Process for Machine Learning (CRISP-ML(Q)). This systematic framework guided us through every phase of development.</a:t>
            </a:r>
            <a:endParaRPr lang="en-US" sz="12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07" y="1811893"/>
            <a:ext cx="12925187" cy="50670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161969" y="2060392"/>
            <a:ext cx="2366095" cy="71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Understanding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11102102" y="2060392"/>
            <a:ext cx="2366095" cy="357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11102102" y="6272674"/>
            <a:ext cx="2366095" cy="3576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Building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1161969" y="5915014"/>
            <a:ext cx="2366095" cy="7153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550"/>
              </a:lnSpc>
              <a:buNone/>
            </a:pPr>
            <a:r>
              <a:rPr lang="en-US" sz="1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Evaluation &amp; Deployment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554831" y="7057311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Understanding: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Identified key challenges and gathered relevant delivery datasets.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554831" y="7366516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Data Preparation: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Cleaned and normalized coordinates using Python scripts.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554831" y="7675721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Building: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Developed the AI-based route engine via Flask and ORS API.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554831" y="7984927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Evaluation: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Compared the performance of manual routes against optimized routes.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554831" y="8294132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Deployment: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Launched a Flask web application for user input and live mapping.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554831" y="8603337"/>
            <a:ext cx="13520737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950"/>
              </a:lnSpc>
              <a:buSzPct val="100000"/>
              <a:buChar char="•"/>
            </a:pPr>
            <a:r>
              <a:rPr lang="en-US" sz="120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Monitoring:</a:t>
            </a:r>
            <a:r>
              <a:rPr lang="en-US" sz="120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Continuously evaluated results and proposed scalability enhancements.</a:t>
            </a:r>
            <a:endParaRPr 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15" y="486489"/>
            <a:ext cx="4026456" cy="415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Preparation and EDA</a:t>
            </a:r>
            <a:endParaRPr lang="en-US" sz="2600" dirty="0"/>
          </a:p>
        </p:txBody>
      </p:sp>
      <p:sp>
        <p:nvSpPr>
          <p:cNvPr id="4" name="Text 1"/>
          <p:cNvSpPr/>
          <p:nvPr/>
        </p:nvSpPr>
        <p:spPr>
          <a:xfrm>
            <a:off x="617815" y="1166455"/>
            <a:ext cx="7908369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Thorough data preparation and exploratory data analysis were crucial for building a reliable model. We focused on cleaning, enriching, and visualizing data to uncover key patterns and insights.</a:t>
            </a:r>
            <a:endParaRPr lang="en-US" sz="1350" dirty="0"/>
          </a:p>
        </p:txBody>
      </p:sp>
      <p:sp>
        <p:nvSpPr>
          <p:cNvPr id="5" name="Shape 2"/>
          <p:cNvSpPr/>
          <p:nvPr/>
        </p:nvSpPr>
        <p:spPr>
          <a:xfrm>
            <a:off x="617815" y="1929765"/>
            <a:ext cx="3865959" cy="3242072"/>
          </a:xfrm>
          <a:prstGeom prst="roundRect">
            <a:avLst>
              <a:gd name="adj" fmla="val 817"/>
            </a:avLst>
          </a:prstGeom>
          <a:solidFill>
            <a:srgbClr val="44475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266" y="2106216"/>
            <a:ext cx="529471" cy="529471"/>
          </a:xfrm>
          <a:prstGeom prst="rect">
            <a:avLst/>
          </a:prstGeom>
        </p:spPr>
      </p:pic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39879" y="2251829"/>
            <a:ext cx="238244" cy="23824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94266" y="2812137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Cleaning</a:t>
            </a:r>
            <a:endParaRPr lang="en-US" sz="1600" dirty="0"/>
          </a:p>
        </p:txBody>
      </p:sp>
      <p:sp>
        <p:nvSpPr>
          <p:cNvPr id="9" name="Text 4"/>
          <p:cNvSpPr/>
          <p:nvPr/>
        </p:nvSpPr>
        <p:spPr>
          <a:xfrm>
            <a:off x="794266" y="3177540"/>
            <a:ext cx="351305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Filled missing values with verified map coordinates.</a:t>
            </a:r>
            <a:endParaRPr lang="en-US" sz="1350" dirty="0"/>
          </a:p>
        </p:txBody>
      </p:sp>
      <p:sp>
        <p:nvSpPr>
          <p:cNvPr id="10" name="Text 5"/>
          <p:cNvSpPr/>
          <p:nvPr/>
        </p:nvSpPr>
        <p:spPr>
          <a:xfrm>
            <a:off x="794266" y="3804047"/>
            <a:ext cx="351305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Removed duplicates and standardized categories.</a:t>
            </a:r>
            <a:endParaRPr lang="en-US" sz="1350" dirty="0"/>
          </a:p>
        </p:txBody>
      </p:sp>
      <p:sp>
        <p:nvSpPr>
          <p:cNvPr id="11" name="Text 6"/>
          <p:cNvSpPr/>
          <p:nvPr/>
        </p:nvSpPr>
        <p:spPr>
          <a:xfrm>
            <a:off x="794266" y="4430554"/>
            <a:ext cx="3513058" cy="564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Encoded traffic indicators numerically (Low, Medium, High).</a:t>
            </a:r>
            <a:endParaRPr lang="en-US" sz="1350" dirty="0"/>
          </a:p>
        </p:txBody>
      </p:sp>
      <p:sp>
        <p:nvSpPr>
          <p:cNvPr id="12" name="Shape 7"/>
          <p:cNvSpPr/>
          <p:nvPr/>
        </p:nvSpPr>
        <p:spPr>
          <a:xfrm>
            <a:off x="4660225" y="1929765"/>
            <a:ext cx="3865959" cy="3242072"/>
          </a:xfrm>
          <a:prstGeom prst="roundRect">
            <a:avLst>
              <a:gd name="adj" fmla="val 817"/>
            </a:avLst>
          </a:prstGeom>
          <a:solidFill>
            <a:srgbClr val="444752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6676" y="2106216"/>
            <a:ext cx="529471" cy="529471"/>
          </a:xfrm>
          <a:prstGeom prst="rect">
            <a:avLst/>
          </a:prstGeom>
        </p:spPr>
      </p:pic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82289" y="2251829"/>
            <a:ext cx="238244" cy="238244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836676" y="2812137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Feature Engineering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4836676" y="3177540"/>
            <a:ext cx="3513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new variables:</a:t>
            </a:r>
            <a:endParaRPr lang="en-US" sz="1350" dirty="0"/>
          </a:p>
        </p:txBody>
      </p:sp>
      <p:sp>
        <p:nvSpPr>
          <p:cNvPr id="17" name="Text 10"/>
          <p:cNvSpPr/>
          <p:nvPr/>
        </p:nvSpPr>
        <p:spPr>
          <a:xfrm>
            <a:off x="4836676" y="3565803"/>
            <a:ext cx="3513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Route Efficiency Score</a:t>
            </a:r>
            <a:endParaRPr lang="en-US" sz="1350" dirty="0"/>
          </a:p>
        </p:txBody>
      </p:sp>
      <p:sp>
        <p:nvSpPr>
          <p:cNvPr id="18" name="Text 11"/>
          <p:cNvSpPr/>
          <p:nvPr/>
        </p:nvSpPr>
        <p:spPr>
          <a:xfrm>
            <a:off x="4836676" y="3909893"/>
            <a:ext cx="3513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Traffic Impact Index</a:t>
            </a:r>
            <a:endParaRPr lang="en-US" sz="1350" dirty="0"/>
          </a:p>
        </p:txBody>
      </p:sp>
      <p:sp>
        <p:nvSpPr>
          <p:cNvPr id="19" name="Text 12"/>
          <p:cNvSpPr/>
          <p:nvPr/>
        </p:nvSpPr>
        <p:spPr>
          <a:xfrm>
            <a:off x="4836676" y="4253984"/>
            <a:ext cx="351305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Fuel Estimate</a:t>
            </a:r>
            <a:endParaRPr lang="en-US" sz="1350" dirty="0"/>
          </a:p>
        </p:txBody>
      </p:sp>
      <p:sp>
        <p:nvSpPr>
          <p:cNvPr id="20" name="Shape 13"/>
          <p:cNvSpPr/>
          <p:nvPr/>
        </p:nvSpPr>
        <p:spPr>
          <a:xfrm>
            <a:off x="617815" y="5348287"/>
            <a:ext cx="7908369" cy="2394823"/>
          </a:xfrm>
          <a:prstGeom prst="roundRect">
            <a:avLst>
              <a:gd name="adj" fmla="val 1106"/>
            </a:avLst>
          </a:prstGeom>
          <a:solidFill>
            <a:srgbClr val="444752"/>
          </a:solidFill>
          <a:ln/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266" y="5524738"/>
            <a:ext cx="529471" cy="529471"/>
          </a:xfrm>
          <a:prstGeom prst="rect">
            <a:avLst/>
          </a:prstGeom>
        </p:spPr>
      </p:pic>
      <p:pic>
        <p:nvPicPr>
          <p:cNvPr id="22" name="Image 6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9879" y="5670352"/>
            <a:ext cx="238244" cy="238244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94266" y="6230660"/>
            <a:ext cx="2076688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Visual Insights</a:t>
            </a:r>
            <a:endParaRPr lang="en-US" sz="1600" dirty="0"/>
          </a:p>
        </p:txBody>
      </p:sp>
      <p:sp>
        <p:nvSpPr>
          <p:cNvPr id="24" name="Text 15"/>
          <p:cNvSpPr/>
          <p:nvPr/>
        </p:nvSpPr>
        <p:spPr>
          <a:xfrm>
            <a:off x="794266" y="6596063"/>
            <a:ext cx="755546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Most deliveries: 5–10 km range.</a:t>
            </a:r>
            <a:endParaRPr lang="en-US" sz="1350" dirty="0"/>
          </a:p>
        </p:txBody>
      </p:sp>
      <p:sp>
        <p:nvSpPr>
          <p:cNvPr id="25" name="Text 16"/>
          <p:cNvSpPr/>
          <p:nvPr/>
        </p:nvSpPr>
        <p:spPr>
          <a:xfrm>
            <a:off x="794266" y="6940153"/>
            <a:ext cx="755546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Average times: Swiggy – 32 mins, Zomato – 35 mins.</a:t>
            </a:r>
            <a:endParaRPr lang="en-US" sz="1350" dirty="0"/>
          </a:p>
        </p:txBody>
      </p:sp>
      <p:sp>
        <p:nvSpPr>
          <p:cNvPr id="26" name="Text 17"/>
          <p:cNvSpPr/>
          <p:nvPr/>
        </p:nvSpPr>
        <p:spPr>
          <a:xfrm>
            <a:off x="794266" y="7284244"/>
            <a:ext cx="7555468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200"/>
              </a:lnSpc>
              <a:buSzPct val="100000"/>
              <a:buChar char="•"/>
            </a:pPr>
            <a:r>
              <a:rPr lang="en-US" sz="13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High traffic adds ~15 minutes to delivery times.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38983" y="344924"/>
            <a:ext cx="4472821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Model Optimization and Implementation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438983" y="890707"/>
            <a:ext cx="13752433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AI model integrated multiple advanced techniques to achieve superior route optimization. The combination of clustering, regression, and precise distance calculation, powered by the ORS API, delivered remarkable results.</a:t>
            </a:r>
            <a:endParaRPr lang="en-US" sz="950" dirty="0"/>
          </a:p>
        </p:txBody>
      </p:sp>
      <p:sp>
        <p:nvSpPr>
          <p:cNvPr id="4" name="Text 2"/>
          <p:cNvSpPr/>
          <p:nvPr/>
        </p:nvSpPr>
        <p:spPr>
          <a:xfrm>
            <a:off x="438983" y="1357670"/>
            <a:ext cx="177069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Steps:</a:t>
            </a:r>
            <a:endParaRPr lang="en-US" sz="1350" dirty="0"/>
          </a:p>
        </p:txBody>
      </p:sp>
      <p:sp>
        <p:nvSpPr>
          <p:cNvPr id="5" name="Text 3"/>
          <p:cNvSpPr/>
          <p:nvPr/>
        </p:nvSpPr>
        <p:spPr>
          <a:xfrm>
            <a:off x="438983" y="1704261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K-Means Clustering:</a:t>
            </a: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Divided Hyderabad into six optimized delivery zones.</a:t>
            </a:r>
            <a:endParaRPr lang="en-US" sz="950" dirty="0"/>
          </a:p>
        </p:txBody>
      </p:sp>
      <p:sp>
        <p:nvSpPr>
          <p:cNvPr id="6" name="Text 4"/>
          <p:cNvSpPr/>
          <p:nvPr/>
        </p:nvSpPr>
        <p:spPr>
          <a:xfrm>
            <a:off x="438983" y="1948577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Linear Regression:</a:t>
            </a: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Predicted delivery time based on traffic and distance (R² = 0.93).</a:t>
            </a:r>
            <a:endParaRPr lang="en-US" sz="950" dirty="0"/>
          </a:p>
        </p:txBody>
      </p:sp>
      <p:sp>
        <p:nvSpPr>
          <p:cNvPr id="7" name="Text 5"/>
          <p:cNvSpPr/>
          <p:nvPr/>
        </p:nvSpPr>
        <p:spPr>
          <a:xfrm>
            <a:off x="438983" y="2192893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Haversine Formula:</a:t>
            </a: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Ensured distance accuracy (error &lt; 0.5 km).</a:t>
            </a:r>
            <a:endParaRPr lang="en-US" sz="950" dirty="0"/>
          </a:p>
        </p:txBody>
      </p:sp>
      <p:sp>
        <p:nvSpPr>
          <p:cNvPr id="8" name="Text 6"/>
          <p:cNvSpPr/>
          <p:nvPr/>
        </p:nvSpPr>
        <p:spPr>
          <a:xfrm>
            <a:off x="438983" y="2437209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b="1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ORS API Integration:</a:t>
            </a: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Generated highly optimized driving routes.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83" y="2778800"/>
            <a:ext cx="6723221" cy="6723221"/>
          </a:xfrm>
          <a:prstGeom prst="rect">
            <a:avLst/>
          </a:prstGeom>
        </p:spPr>
      </p:pic>
      <p:sp>
        <p:nvSpPr>
          <p:cNvPr id="10" name="Text 7"/>
          <p:cNvSpPr/>
          <p:nvPr/>
        </p:nvSpPr>
        <p:spPr>
          <a:xfrm>
            <a:off x="7475815" y="1357670"/>
            <a:ext cx="1770698" cy="22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Tangible Outcomes: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7475815" y="1704261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Reduced delivery distance by 12–18%.</a:t>
            </a:r>
            <a:endParaRPr lang="en-US" sz="950" dirty="0"/>
          </a:p>
        </p:txBody>
      </p:sp>
      <p:sp>
        <p:nvSpPr>
          <p:cNvPr id="12" name="Text 9"/>
          <p:cNvSpPr/>
          <p:nvPr/>
        </p:nvSpPr>
        <p:spPr>
          <a:xfrm>
            <a:off x="7475815" y="1948577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Significantly improved route accuracy and consistency.</a:t>
            </a:r>
            <a:endParaRPr lang="en-US" sz="950" dirty="0"/>
          </a:p>
        </p:txBody>
      </p:sp>
      <p:sp>
        <p:nvSpPr>
          <p:cNvPr id="13" name="Text 10"/>
          <p:cNvSpPr/>
          <p:nvPr/>
        </p:nvSpPr>
        <p:spPr>
          <a:xfrm>
            <a:off x="7475815" y="2192893"/>
            <a:ext cx="6723221" cy="200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50"/>
              </a:lnSpc>
              <a:buSzPct val="100000"/>
              <a:buChar char="•"/>
            </a:pPr>
            <a:r>
              <a:rPr lang="en-US" sz="9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Developed a Flask-based web interface with interactive map visualization and chatbot support.</a:t>
            </a:r>
            <a:endParaRPr lang="en-US" sz="950" dirty="0"/>
          </a:p>
        </p:txBody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815" y="2534483"/>
            <a:ext cx="6723221" cy="6723221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8</TotalTime>
  <Words>1077</Words>
  <Application>Microsoft Office PowerPoint</Application>
  <PresentationFormat>Custom</PresentationFormat>
  <Paragraphs>130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Source Sans 3</vt:lpstr>
      <vt:lpstr>Rockwell</vt:lpstr>
      <vt:lpstr>Arial</vt:lpstr>
      <vt:lpstr>Lora</vt:lpstr>
      <vt:lpstr>Times New Roman</vt:lpstr>
      <vt:lpstr>Bookman Old Style</vt:lpstr>
      <vt:lpstr>Damask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someshwar1258@gmail.com</cp:lastModifiedBy>
  <cp:revision>3</cp:revision>
  <dcterms:created xsi:type="dcterms:W3CDTF">2025-11-12T02:37:34Z</dcterms:created>
  <dcterms:modified xsi:type="dcterms:W3CDTF">2025-11-12T02:46:00Z</dcterms:modified>
</cp:coreProperties>
</file>